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25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136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500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2501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507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675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30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393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51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32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05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9F71A-AB60-4E98-A3F2-D8711D4D0C50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7D20D-F8E7-4E76-95BC-6E31C277A7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0777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-66675" y="-66502"/>
            <a:ext cx="12396787" cy="6924502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7" r="40412" b="156"/>
          <a:stretch>
            <a:fillRect/>
          </a:stretch>
        </p:blipFill>
        <p:spPr>
          <a:xfrm>
            <a:off x="6305550" y="-1"/>
            <a:ext cx="5886450" cy="6924675"/>
          </a:xfrm>
          <a:custGeom>
            <a:avLst/>
            <a:gdLst>
              <a:gd name="connsiteX0" fmla="*/ 1358900 w 5435600"/>
              <a:gd name="connsiteY0" fmla="*/ 0 h 6836635"/>
              <a:gd name="connsiteX1" fmla="*/ 5435600 w 5435600"/>
              <a:gd name="connsiteY1" fmla="*/ 0 h 6836635"/>
              <a:gd name="connsiteX2" fmla="*/ 4076700 w 5435600"/>
              <a:gd name="connsiteY2" fmla="*/ 6836635 h 6836635"/>
              <a:gd name="connsiteX3" fmla="*/ 0 w 5435600"/>
              <a:gd name="connsiteY3" fmla="*/ 6836635 h 6836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600" h="6836635">
                <a:moveTo>
                  <a:pt x="1358900" y="0"/>
                </a:moveTo>
                <a:lnTo>
                  <a:pt x="5435600" y="0"/>
                </a:lnTo>
                <a:lnTo>
                  <a:pt x="4076700" y="6836635"/>
                </a:lnTo>
                <a:lnTo>
                  <a:pt x="0" y="6836635"/>
                </a:lnTo>
                <a:close/>
              </a:path>
            </a:pathLst>
          </a:custGeom>
        </p:spPr>
      </p:pic>
      <p:sp>
        <p:nvSpPr>
          <p:cNvPr id="13" name="TextBox 12"/>
          <p:cNvSpPr txBox="1"/>
          <p:nvPr/>
        </p:nvSpPr>
        <p:spPr>
          <a:xfrm>
            <a:off x="0" y="1166842"/>
            <a:ext cx="7315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9600" dirty="0" smtClean="0">
                <a:latin typeface="Arial Black" panose="020B0A04020102020204" pitchFamily="34" charset="0"/>
              </a:rPr>
              <a:t>ИСТОРИЯ УСПЕХА </a:t>
            </a:r>
            <a:r>
              <a:rPr lang="en-US" sz="9600" dirty="0" smtClean="0">
                <a:latin typeface="Arial Black" panose="020B0A04020102020204" pitchFamily="34" charset="0"/>
              </a:rPr>
              <a:t>AMAZON</a:t>
            </a:r>
            <a:endParaRPr lang="ru-RU" sz="9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5761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-39554"/>
            <a:ext cx="12192000" cy="6897554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632222" y="4109258"/>
            <a:ext cx="112638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В реальности в 2000 году продажи </a:t>
            </a:r>
            <a:r>
              <a:rPr lang="ru-RU" sz="2000" dirty="0" err="1">
                <a:latin typeface="Arial Black" panose="020B0A04020102020204" pitchFamily="34" charset="0"/>
              </a:rPr>
              <a:t>Amazon</a:t>
            </a:r>
            <a:r>
              <a:rPr lang="ru-RU" sz="2000" dirty="0">
                <a:latin typeface="Arial Black" panose="020B0A04020102020204" pitchFamily="34" charset="0"/>
              </a:rPr>
              <a:t> превысили $1,6 млрд. Продавец стал одним из самых крупных игроков в онлайн-бизнесе. Если в 1997-м фирма на IPO была оценена в $438 млн, то теперь она стоила почти в пять раз дороже. А в 2001-м показалась и первая прибыль – $5 млн в последнем квартале – за счет больших продаж в сезон праздников, в Черную пятницу и Рождество.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7117" y="1654810"/>
            <a:ext cx="6680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000" dirty="0" smtClean="0">
                <a:latin typeface="Arial Black" panose="020B0A04020102020204" pitchFamily="34" charset="0"/>
              </a:rPr>
              <a:t>Если </a:t>
            </a:r>
            <a:r>
              <a:rPr lang="ru-RU" sz="2000" dirty="0">
                <a:latin typeface="Arial Black" panose="020B0A04020102020204" pitchFamily="34" charset="0"/>
              </a:rPr>
              <a:t>к 2000 году его компания будет продавать товаров на $74 млн в год, это будет нормальный рабочий результат</a:t>
            </a:r>
            <a:r>
              <a:rPr lang="ru-RU" sz="2000" dirty="0" smtClean="0">
                <a:latin typeface="Arial Black" panose="020B0A04020102020204" pitchFamily="34" charset="0"/>
              </a:rPr>
              <a:t>;</a:t>
            </a:r>
          </a:p>
          <a:p>
            <a:pPr marL="342900" indent="-342900">
              <a:buFontTx/>
              <a:buChar char="-"/>
            </a:pPr>
            <a:endParaRPr lang="ru-RU" sz="2000" dirty="0" smtClean="0">
              <a:latin typeface="Arial Black" panose="020B0A040201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ru-RU" sz="2000" dirty="0">
                <a:latin typeface="Arial Black" panose="020B0A04020102020204" pitchFamily="34" charset="0"/>
              </a:rPr>
              <a:t>Е</a:t>
            </a:r>
            <a:r>
              <a:rPr lang="ru-RU" sz="2000" dirty="0" smtClean="0">
                <a:latin typeface="Arial Black" panose="020B0A04020102020204" pitchFamily="34" charset="0"/>
              </a:rPr>
              <a:t>сли </a:t>
            </a:r>
            <a:r>
              <a:rPr lang="ru-RU" sz="2000" dirty="0">
                <a:latin typeface="Arial Black" panose="020B0A04020102020204" pitchFamily="34" charset="0"/>
              </a:rPr>
              <a:t>к 2000 году его компания начнет продавать на $144 млн, это будет успех.</a:t>
            </a:r>
          </a:p>
          <a:p>
            <a:pPr marL="342900" indent="-342900">
              <a:buFontTx/>
              <a:buChar char="-"/>
            </a:pPr>
            <a:endParaRPr lang="ru-RU" sz="2000" dirty="0">
              <a:latin typeface="Arial Black" panose="020B0A04020102020204" pitchFamily="34" charset="0"/>
            </a:endParaRPr>
          </a:p>
          <a:p>
            <a:endParaRPr lang="ru-RU" sz="2000" dirty="0">
              <a:latin typeface="Arial Black" panose="020B0A040201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2222" y="785411"/>
            <a:ext cx="629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В </a:t>
            </a:r>
            <a:r>
              <a:rPr lang="ru-RU" sz="2000" dirty="0" smtClean="0">
                <a:latin typeface="Arial Black" panose="020B0A04020102020204" pitchFamily="34" charset="0"/>
              </a:rPr>
              <a:t>начале </a:t>
            </a:r>
            <a:r>
              <a:rPr lang="ru-RU" sz="2000" dirty="0">
                <a:latin typeface="Arial Black" panose="020B0A04020102020204" pitchFamily="34" charset="0"/>
              </a:rPr>
              <a:t>своего пути </a:t>
            </a:r>
            <a:r>
              <a:rPr lang="ru-RU" sz="2000" dirty="0" err="1">
                <a:latin typeface="Arial Black" panose="020B0A04020102020204" pitchFamily="34" charset="0"/>
              </a:rPr>
              <a:t>Джефф</a:t>
            </a:r>
            <a:r>
              <a:rPr lang="ru-RU" sz="2000" dirty="0">
                <a:latin typeface="Arial Black" panose="020B0A04020102020204" pitchFamily="34" charset="0"/>
              </a:rPr>
              <a:t> </a:t>
            </a:r>
            <a:r>
              <a:rPr lang="ru-RU" sz="2000" dirty="0" err="1">
                <a:latin typeface="Arial Black" panose="020B0A04020102020204" pitchFamily="34" charset="0"/>
              </a:rPr>
              <a:t>Безос</a:t>
            </a:r>
            <a:r>
              <a:rPr lang="ru-RU" sz="2000" dirty="0">
                <a:latin typeface="Arial Black" panose="020B0A04020102020204" pitchFamily="34" charset="0"/>
              </a:rPr>
              <a:t> поставил себе два ориентира:</a:t>
            </a:r>
            <a:br>
              <a:rPr lang="ru-RU" sz="2000" dirty="0">
                <a:latin typeface="Arial Black" panose="020B0A04020102020204" pitchFamily="34" charset="0"/>
              </a:rPr>
            </a:br>
            <a:endParaRPr lang="ru-RU" sz="2000" dirty="0">
              <a:latin typeface="Arial Black" panose="020B0A0402010202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7317" y="558362"/>
            <a:ext cx="4668788" cy="342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60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50800" y="-39554"/>
            <a:ext cx="12192000" cy="6897554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314450" y="241300"/>
            <a:ext cx="9563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Arial Black" panose="020B0A04020102020204" pitchFamily="34" charset="0"/>
              </a:rPr>
              <a:t>СОСТОЯНИЕ АМАЗОНА НА ДАННЫЙ МОМЕНТ</a:t>
            </a:r>
            <a:endParaRPr lang="ru-RU" sz="2800" dirty="0">
              <a:latin typeface="Arial Black" panose="020B0A040201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654800" y="1045374"/>
            <a:ext cx="54229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У компании 304 млн активных клиентов, которые ежемесячно делают 120 млн покупок.</a:t>
            </a:r>
            <a:br>
              <a:rPr lang="ru-RU" sz="2000" dirty="0">
                <a:latin typeface="Arial Black" panose="020B0A04020102020204" pitchFamily="34" charset="0"/>
              </a:rPr>
            </a:br>
            <a:r>
              <a:rPr lang="ru-RU" sz="2000" dirty="0">
                <a:latin typeface="Arial Black" panose="020B0A04020102020204" pitchFamily="34" charset="0"/>
              </a:rPr>
              <a:t>Рынок онлайн-ритейла расширяется на 15% за год, и </a:t>
            </a:r>
            <a:r>
              <a:rPr lang="ru-RU" sz="2000" dirty="0" err="1">
                <a:latin typeface="Arial Black" panose="020B0A04020102020204" pitchFamily="34" charset="0"/>
              </a:rPr>
              <a:t>Amazon</a:t>
            </a:r>
            <a:r>
              <a:rPr lang="ru-RU" sz="2000" dirty="0">
                <a:latin typeface="Arial Black" panose="020B0A04020102020204" pitchFamily="34" charset="0"/>
              </a:rPr>
              <a:t> растет вместе с ним. А </a:t>
            </a:r>
            <a:r>
              <a:rPr lang="ru-RU" sz="2000" dirty="0" err="1">
                <a:latin typeface="Arial Black" panose="020B0A04020102020204" pitchFamily="34" charset="0"/>
              </a:rPr>
              <a:t>Джефф</a:t>
            </a:r>
            <a:r>
              <a:rPr lang="ru-RU" sz="2000" dirty="0">
                <a:latin typeface="Arial Black" panose="020B0A04020102020204" pitchFamily="34" charset="0"/>
              </a:rPr>
              <a:t> </a:t>
            </a:r>
            <a:r>
              <a:rPr lang="ru-RU" sz="2000" dirty="0" err="1">
                <a:latin typeface="Arial Black" panose="020B0A04020102020204" pitchFamily="34" charset="0"/>
              </a:rPr>
              <a:t>Безос</a:t>
            </a:r>
            <a:r>
              <a:rPr lang="ru-RU" sz="2000" dirty="0">
                <a:latin typeface="Arial Black" panose="020B0A04020102020204" pitchFamily="34" charset="0"/>
              </a:rPr>
              <a:t> по-прежнему остается у руля, принимая все ключевые решения. Свое свободное время он посвящает инвестициям в проекты, посвящённые изобретению лекарств от болезней, считающихся неизлечимыми.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558800" y="3995678"/>
            <a:ext cx="609600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 Black" panose="020B0A04020102020204" pitchFamily="34" charset="0"/>
              </a:rPr>
              <a:t>- </a:t>
            </a:r>
            <a:r>
              <a:rPr lang="ru-RU" sz="2000" dirty="0" smtClean="0">
                <a:latin typeface="Arial Black" panose="020B0A04020102020204" pitchFamily="34" charset="0"/>
              </a:rPr>
              <a:t>В </a:t>
            </a:r>
            <a:r>
              <a:rPr lang="ru-RU" sz="2000" dirty="0">
                <a:latin typeface="Arial Black" panose="020B0A04020102020204" pitchFamily="34" charset="0"/>
              </a:rPr>
              <a:t>компании работает 270 тысяч человек, в 4 раза больше чем у </a:t>
            </a:r>
            <a:r>
              <a:rPr lang="ru-RU" sz="2000" dirty="0" err="1" smtClean="0">
                <a:latin typeface="Arial Black" panose="020B0A04020102020204" pitchFamily="34" charset="0"/>
              </a:rPr>
              <a:t>Google</a:t>
            </a:r>
            <a:endParaRPr lang="en-US" sz="2000" dirty="0" smtClean="0">
              <a:latin typeface="Arial Black" panose="020B0A04020102020204" pitchFamily="34" charset="0"/>
            </a:endParaRPr>
          </a:p>
          <a:p>
            <a:endParaRPr lang="en-US" sz="2000" dirty="0" smtClean="0">
              <a:latin typeface="Arial Black" panose="020B0A04020102020204" pitchFamily="34" charset="0"/>
            </a:endParaRPr>
          </a:p>
          <a:p>
            <a:r>
              <a:rPr lang="en-US" sz="2000" dirty="0" smtClean="0">
                <a:latin typeface="Arial Black" panose="020B0A04020102020204" pitchFamily="34" charset="0"/>
              </a:rPr>
              <a:t>- </a:t>
            </a:r>
            <a:r>
              <a:rPr lang="ru-RU" sz="2000" dirty="0" smtClean="0">
                <a:latin typeface="Arial Black" panose="020B0A04020102020204" pitchFamily="34" charset="0"/>
              </a:rPr>
              <a:t>Amazon.com </a:t>
            </a:r>
            <a:r>
              <a:rPr lang="ru-RU" sz="2000" dirty="0">
                <a:latin typeface="Arial Black" panose="020B0A04020102020204" pitchFamily="34" charset="0"/>
              </a:rPr>
              <a:t>– 7-й по популярности сайт в интернете</a:t>
            </a:r>
            <a:r>
              <a:rPr lang="ru-RU" sz="2000" dirty="0" smtClean="0">
                <a:latin typeface="Arial Black" panose="020B0A04020102020204" pitchFamily="34" charset="0"/>
              </a:rPr>
              <a:t>.</a:t>
            </a:r>
            <a:endParaRPr lang="en-US" sz="2000" dirty="0" smtClean="0">
              <a:latin typeface="Arial Black" panose="020B0A04020102020204" pitchFamily="34" charset="0"/>
            </a:endParaRPr>
          </a:p>
          <a:p>
            <a:pPr marL="342900" indent="-342900">
              <a:buFontTx/>
              <a:buChar char="-"/>
            </a:pPr>
            <a:endParaRPr lang="en-US" sz="2000" dirty="0">
              <a:latin typeface="Arial Black" panose="020B0A04020102020204" pitchFamily="34" charset="0"/>
            </a:endParaRPr>
          </a:p>
          <a:p>
            <a:r>
              <a:rPr lang="en-US" sz="2000" dirty="0" smtClean="0">
                <a:latin typeface="Arial Black" panose="020B0A04020102020204" pitchFamily="34" charset="0"/>
              </a:rPr>
              <a:t>- </a:t>
            </a:r>
            <a:r>
              <a:rPr lang="ru-RU" sz="2000" dirty="0" smtClean="0">
                <a:latin typeface="Arial Black" panose="020B0A04020102020204" pitchFamily="34" charset="0"/>
              </a:rPr>
              <a:t>Годовой </a:t>
            </a:r>
            <a:r>
              <a:rPr lang="ru-RU" sz="2000" dirty="0">
                <a:latin typeface="Arial Black" panose="020B0A04020102020204" pitchFamily="34" charset="0"/>
              </a:rPr>
              <a:t>оборот </a:t>
            </a:r>
            <a:r>
              <a:rPr lang="ru-RU" sz="2000" dirty="0" err="1">
                <a:latin typeface="Arial Black" panose="020B0A04020102020204" pitchFamily="34" charset="0"/>
              </a:rPr>
              <a:t>Amazon</a:t>
            </a:r>
            <a:r>
              <a:rPr lang="ru-RU" sz="2000" dirty="0">
                <a:latin typeface="Arial Black" panose="020B0A04020102020204" pitchFamily="34" charset="0"/>
              </a:rPr>
              <a:t> — $107 млрд (больше, чем у </a:t>
            </a:r>
            <a:r>
              <a:rPr lang="ru-RU" sz="2000" dirty="0" err="1">
                <a:latin typeface="Arial Black" panose="020B0A04020102020204" pitchFamily="34" charset="0"/>
              </a:rPr>
              <a:t>Google</a:t>
            </a:r>
            <a:r>
              <a:rPr lang="ru-RU" sz="2000" dirty="0">
                <a:latin typeface="Arial Black" panose="020B0A04020102020204" pitchFamily="34" charset="0"/>
              </a:rPr>
              <a:t> и </a:t>
            </a:r>
            <a:r>
              <a:rPr lang="ru-RU" sz="2000" dirty="0" err="1">
                <a:latin typeface="Arial Black" panose="020B0A04020102020204" pitchFamily="34" charset="0"/>
              </a:rPr>
              <a:t>Microsoft</a:t>
            </a:r>
            <a:r>
              <a:rPr lang="ru-RU" sz="2000" dirty="0">
                <a:latin typeface="Arial Black" panose="020B0A04020102020204" pitchFamily="34" charset="0"/>
              </a:rPr>
              <a:t>).</a:t>
            </a:r>
          </a:p>
          <a:p>
            <a:endParaRPr lang="en-US" sz="2000" dirty="0" smtClean="0">
              <a:latin typeface="Arial Black" panose="020B0A04020102020204" pitchFamily="34" charset="0"/>
            </a:endParaRPr>
          </a:p>
          <a:p>
            <a:pPr marL="342900" indent="-342900">
              <a:buFontTx/>
              <a:buChar char="-"/>
            </a:pPr>
            <a:endParaRPr lang="ru-RU" sz="2000" dirty="0">
              <a:latin typeface="Arial Black" panose="020B0A04020102020204" pitchFamily="34" charset="0"/>
            </a:endParaRPr>
          </a:p>
          <a:p>
            <a:endParaRPr lang="ru-RU" sz="2000" dirty="0">
              <a:latin typeface="Arial Black" panose="020B0A040201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11200" y="1101338"/>
            <a:ext cx="56515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Arial Black" panose="020B0A04020102020204" pitchFamily="34" charset="0"/>
              </a:rPr>
              <a:t>Уже сейчас компания стала огромной частью глобальной экономики. Каждая третья онлайн-покупка в Америке совершается на amazon.com. Каждый второй клиент онлайн-магазинов сначала идет на </a:t>
            </a:r>
            <a:r>
              <a:rPr lang="ru-RU" sz="2000" b="1" dirty="0" err="1">
                <a:latin typeface="Arial Black" panose="020B0A04020102020204" pitchFamily="34" charset="0"/>
              </a:rPr>
              <a:t>Amazon</a:t>
            </a:r>
            <a:r>
              <a:rPr lang="ru-RU" sz="2000" b="1" dirty="0">
                <a:latin typeface="Arial Black" panose="020B0A04020102020204" pitchFamily="34" charset="0"/>
              </a:rPr>
              <a:t> и исследует там цены товаров, чтобы примерно представлять, с чем он имеет дело.</a:t>
            </a:r>
            <a:endParaRPr lang="ru-RU" sz="2000" dirty="0">
              <a:latin typeface="Arial Black" panose="020B0A04020102020204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58800" y="1045374"/>
            <a:ext cx="5803900" cy="28943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558800" y="4019624"/>
            <a:ext cx="5803900" cy="260977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6515100" y="1045374"/>
            <a:ext cx="4991100" cy="46019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337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2300" y="-355600"/>
            <a:ext cx="14643100" cy="7213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65300" y="940306"/>
            <a:ext cx="8915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dirty="0" smtClean="0">
                <a:latin typeface="Arial Black" panose="020B0A04020102020204" pitchFamily="34" charset="0"/>
              </a:rPr>
              <a:t>ПЕРВЫЕ ШАГИ К УСПЕХУ</a:t>
            </a:r>
            <a:endParaRPr lang="ru-RU" sz="8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713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12330112" cy="6858000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206498" y="944884"/>
            <a:ext cx="5676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 smtClean="0">
                <a:latin typeface="Arial Black" panose="020B0A04020102020204" pitchFamily="34" charset="0"/>
              </a:rPr>
              <a:t>Джефф</a:t>
            </a:r>
            <a:r>
              <a:rPr lang="ru-RU" sz="2800" dirty="0" smtClean="0">
                <a:latin typeface="Arial Black" panose="020B0A04020102020204" pitchFamily="34" charset="0"/>
              </a:rPr>
              <a:t> </a:t>
            </a:r>
            <a:r>
              <a:rPr lang="ru-RU" sz="2800" dirty="0" err="1" smtClean="0">
                <a:latin typeface="Arial Black" panose="020B0A04020102020204" pitchFamily="34" charset="0"/>
              </a:rPr>
              <a:t>Безос</a:t>
            </a:r>
            <a:r>
              <a:rPr lang="ru-RU" sz="2800" dirty="0" smtClean="0">
                <a:latin typeface="Arial Black" panose="020B0A04020102020204" pitchFamily="34" charset="0"/>
              </a:rPr>
              <a:t> </a:t>
            </a:r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работал</a:t>
            </a:r>
            <a:r>
              <a:rPr lang="ru-RU" sz="2800" dirty="0" smtClean="0">
                <a:latin typeface="Arial Black" panose="020B0A04020102020204" pitchFamily="34" charset="0"/>
              </a:rPr>
              <a:t> на Уолл-Стрит</a:t>
            </a:r>
            <a:endParaRPr lang="ru-RU" sz="2800" dirty="0">
              <a:latin typeface="Arial Black" panose="020B0A040201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473699" y="2764432"/>
            <a:ext cx="554037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2800" dirty="0" smtClean="0">
                <a:latin typeface="Arial Black" panose="020B0A04020102020204" pitchFamily="34" charset="0"/>
              </a:rPr>
              <a:t>И смог </a:t>
            </a:r>
            <a:r>
              <a:rPr lang="ru-RU" sz="2800" dirty="0">
                <a:latin typeface="Arial Black" panose="020B0A04020102020204" pitchFamily="34" charset="0"/>
              </a:rPr>
              <a:t>достичь должности 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r"/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вице президента </a:t>
            </a:r>
            <a:endParaRPr lang="en-US" sz="28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r"/>
            <a:r>
              <a:rPr lang="ru-RU" sz="2800" dirty="0" smtClean="0">
                <a:latin typeface="Arial Black" panose="020B0A04020102020204" pitchFamily="34" charset="0"/>
              </a:rPr>
              <a:t>в </a:t>
            </a:r>
            <a:r>
              <a:rPr lang="ru-RU" sz="2800" dirty="0">
                <a:latin typeface="Arial Black" panose="020B0A04020102020204" pitchFamily="34" charset="0"/>
              </a:rPr>
              <a:t>хедж-фонде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1208" y="5425582"/>
            <a:ext cx="6305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Arial Black" panose="020B0A04020102020204" pitchFamily="34" charset="0"/>
              </a:rPr>
              <a:t>На службе </a:t>
            </a:r>
            <a:r>
              <a:rPr lang="ru-RU" sz="2800" dirty="0" err="1" smtClean="0">
                <a:latin typeface="Arial Black" panose="020B0A04020102020204" pitchFamily="34" charset="0"/>
              </a:rPr>
              <a:t>Джееф</a:t>
            </a:r>
            <a:r>
              <a:rPr lang="ru-RU" sz="2800" dirty="0" smtClean="0">
                <a:latin typeface="Arial Black" panose="020B0A04020102020204" pitchFamily="34" charset="0"/>
              </a:rPr>
              <a:t> отвечал за </a:t>
            </a:r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интернет</a:t>
            </a:r>
            <a:r>
              <a:rPr lang="ru-RU" sz="2800" dirty="0" smtClean="0">
                <a:latin typeface="Arial Black" panose="020B0A04020102020204" pitchFamily="34" charset="0"/>
              </a:rPr>
              <a:t> </a:t>
            </a:r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бизнес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044573" y="728646"/>
            <a:ext cx="5838825" cy="1307140"/>
          </a:xfrm>
          <a:prstGeom prst="rect">
            <a:avLst/>
          </a:prstGeom>
          <a:noFill/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7342049" y="2622563"/>
            <a:ext cx="3841745" cy="2187462"/>
          </a:xfrm>
          <a:prstGeom prst="rect">
            <a:avLst/>
          </a:prstGeom>
          <a:noFill/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 descr="https://phonoteka.top/uploads/posts/2022-09/1663807773_12-phonoteka-org-p-oboi-volk-s-uoll-strit-pinterest-1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971" y="89216"/>
            <a:ext cx="2764347" cy="2211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рямоугольник 18"/>
          <p:cNvSpPr/>
          <p:nvPr/>
        </p:nvSpPr>
        <p:spPr>
          <a:xfrm>
            <a:off x="869947" y="5293828"/>
            <a:ext cx="6188073" cy="1217214"/>
          </a:xfrm>
          <a:prstGeom prst="rect">
            <a:avLst/>
          </a:prstGeom>
          <a:noFill/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8" name="Picture 14" descr="https://www.pvsm.ru/images/2016/03/30/biznes-persona-djeff-bezos-ot-magazina-knig-do-zapuska-raket-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290" y="2446190"/>
            <a:ext cx="4377441" cy="243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516" y="5011807"/>
            <a:ext cx="1781255" cy="178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60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330112" cy="7243872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112" y="2167047"/>
            <a:ext cx="7620000" cy="50768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12" y="949732"/>
            <a:ext cx="1631544" cy="16315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1000" y="805780"/>
            <a:ext cx="59606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У </a:t>
            </a:r>
            <a:r>
              <a:rPr lang="ru-RU" sz="2000" dirty="0" err="1">
                <a:latin typeface="Arial Black" panose="020B0A04020102020204" pitchFamily="34" charset="0"/>
              </a:rPr>
              <a:t>Джеффа</a:t>
            </a:r>
            <a:r>
              <a:rPr lang="ru-RU" sz="2000" dirty="0">
                <a:latin typeface="Arial Black" panose="020B0A04020102020204" pitchFamily="34" charset="0"/>
              </a:rPr>
              <a:t> </a:t>
            </a:r>
            <a:r>
              <a:rPr lang="ru-RU" sz="2000" dirty="0" err="1">
                <a:latin typeface="Arial Black" panose="020B0A04020102020204" pitchFamily="34" charset="0"/>
              </a:rPr>
              <a:t>Безоса</a:t>
            </a:r>
            <a:r>
              <a:rPr lang="ru-RU" sz="2000" dirty="0">
                <a:latin typeface="Arial Black" panose="020B0A04020102020204" pitchFamily="34" charset="0"/>
              </a:rPr>
              <a:t> была идея создать магазин, продающий любой товар. </a:t>
            </a:r>
            <a:r>
              <a:rPr lang="ru-RU" sz="2000" dirty="0" smtClean="0">
                <a:latin typeface="Arial Black" panose="020B0A04020102020204" pitchFamily="34" charset="0"/>
              </a:rPr>
              <a:t>И чтобы </a:t>
            </a:r>
            <a:r>
              <a:rPr lang="ru-RU" sz="2000" dirty="0">
                <a:latin typeface="Arial Black" panose="020B0A04020102020204" pitchFamily="34" charset="0"/>
              </a:rPr>
              <a:t>не обанкротиться в первую же неделю, </a:t>
            </a:r>
            <a:r>
              <a:rPr lang="ru-RU" sz="2000" dirty="0" err="1">
                <a:latin typeface="Arial Black" panose="020B0A04020102020204" pitchFamily="34" charset="0"/>
              </a:rPr>
              <a:t>Безос</a:t>
            </a:r>
            <a:r>
              <a:rPr lang="ru-RU" sz="2000" dirty="0">
                <a:latin typeface="Arial Black" panose="020B0A04020102020204" pitchFamily="34" charset="0"/>
              </a:rPr>
              <a:t> решил начать с простого. Он выделил 20 категорий товаров, которые, по его мнению, могли бы хорошо продаваться через интернет. Туда входили компьютерный софт, фильмы, музыка, офисные </a:t>
            </a:r>
            <a:r>
              <a:rPr lang="ru-RU" sz="2000" dirty="0" smtClean="0">
                <a:latin typeface="Arial Black" panose="020B0A04020102020204" pitchFamily="34" charset="0"/>
              </a:rPr>
              <a:t>принадлежности.</a:t>
            </a:r>
          </a:p>
          <a:p>
            <a:endParaRPr lang="ru-RU" sz="2000" dirty="0">
              <a:latin typeface="Arial Black" panose="020B0A04020102020204" pitchFamily="34" charset="0"/>
            </a:endParaRPr>
          </a:p>
          <a:p>
            <a:r>
              <a:rPr lang="ru-RU" sz="2000" dirty="0">
                <a:latin typeface="Arial Black" panose="020B0A04020102020204" pitchFamily="34" charset="0"/>
              </a:rPr>
              <a:t>Но лучше всего в качестве первого продукта смотрелись книги — лёгкие и удобные для доставки. Ведь все равно, у кого их покупать, а выбор в интернете будет явно больше, чем в простом книжном магазине.</a:t>
            </a:r>
            <a:r>
              <a:rPr lang="ru-RU" sz="2000" dirty="0"/>
              <a:t/>
            </a:r>
            <a:br>
              <a:rPr lang="ru-RU" sz="2000" dirty="0"/>
            </a:br>
            <a:endParaRPr lang="ru-RU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164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330112" cy="6858000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12018" y="314325"/>
            <a:ext cx="1050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Arial Black" panose="020B0A04020102020204" pitchFamily="34" charset="0"/>
              </a:rPr>
              <a:t>КАК ПРИДУМАЛ НАЗВАНИЕ ДЖЕФФ БЕЗОС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1175" y="1247557"/>
            <a:ext cx="62388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В 1994-м </a:t>
            </a:r>
            <a:r>
              <a:rPr lang="ru-RU" dirty="0" err="1">
                <a:latin typeface="Arial Black" panose="020B0A04020102020204" pitchFamily="34" charset="0"/>
              </a:rPr>
              <a:t>Джефф</a:t>
            </a:r>
            <a:r>
              <a:rPr lang="ru-RU" dirty="0">
                <a:latin typeface="Arial Black" panose="020B0A04020102020204" pitchFamily="34" charset="0"/>
              </a:rPr>
              <a:t> </a:t>
            </a:r>
            <a:r>
              <a:rPr lang="ru-RU" dirty="0" err="1">
                <a:latin typeface="Arial Black" panose="020B0A04020102020204" pitchFamily="34" charset="0"/>
              </a:rPr>
              <a:t>Безос</a:t>
            </a:r>
            <a:r>
              <a:rPr lang="ru-RU" dirty="0">
                <a:latin typeface="Arial Black" panose="020B0A04020102020204" pitchFamily="34" charset="0"/>
              </a:rPr>
              <a:t> зарегистрировал в Сиэтле компанию «</a:t>
            </a:r>
            <a:r>
              <a:rPr lang="ru-RU" dirty="0" err="1">
                <a:latin typeface="Arial Black" panose="020B0A04020102020204" pitchFamily="34" charset="0"/>
              </a:rPr>
              <a:t>Кадабра</a:t>
            </a:r>
            <a:r>
              <a:rPr lang="ru-RU" dirty="0">
                <a:latin typeface="Arial Black" panose="020B0A04020102020204" pitchFamily="34" charset="0"/>
              </a:rPr>
              <a:t>» </a:t>
            </a:r>
            <a:r>
              <a:rPr lang="ru-RU" dirty="0" smtClean="0">
                <a:latin typeface="Arial Black" panose="020B0A04020102020204" pitchFamily="34" charset="0"/>
              </a:rPr>
              <a:t>и </a:t>
            </a:r>
            <a:r>
              <a:rPr lang="ru-RU" dirty="0">
                <a:latin typeface="Arial Black" panose="020B0A04020102020204" pitchFamily="34" charset="0"/>
              </a:rPr>
              <a:t>собирался продавать книги. Но дело не пошло: на слух название слишком уж напоминало слово </a:t>
            </a:r>
            <a:r>
              <a:rPr lang="ru-RU" dirty="0" err="1">
                <a:latin typeface="Arial Black" panose="020B0A04020102020204" pitchFamily="34" charset="0"/>
              </a:rPr>
              <a:t>cadaver</a:t>
            </a:r>
            <a:r>
              <a:rPr lang="ru-RU" dirty="0">
                <a:latin typeface="Arial Black" panose="020B0A04020102020204" pitchFamily="34" charset="0"/>
              </a:rPr>
              <a:t> (“мертвое тело”). Вторым вариантом было </a:t>
            </a:r>
            <a:r>
              <a:rPr lang="ru-RU" dirty="0" err="1">
                <a:latin typeface="Arial Black" panose="020B0A04020102020204" pitchFamily="34" charset="0"/>
              </a:rPr>
              <a:t>Relentless</a:t>
            </a:r>
            <a:r>
              <a:rPr lang="ru-RU" dirty="0">
                <a:latin typeface="Arial Black" panose="020B0A04020102020204" pitchFamily="34" charset="0"/>
              </a:rPr>
              <a:t> (“безжалостный”), но друзья бизнесмена посчитали, что название звучит слишком зловеще. 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793580" y="3980449"/>
            <a:ext cx="62388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latin typeface="Arial Black" panose="020B0A04020102020204" pitchFamily="34" charset="0"/>
              </a:rPr>
              <a:t>В поисках свежих идей </a:t>
            </a:r>
            <a:r>
              <a:rPr lang="ru-RU" dirty="0" err="1" smtClean="0">
                <a:latin typeface="Arial Black" panose="020B0A04020102020204" pitchFamily="34" charset="0"/>
              </a:rPr>
              <a:t>Джефф</a:t>
            </a:r>
            <a:r>
              <a:rPr lang="ru-RU" dirty="0" smtClean="0">
                <a:latin typeface="Arial Black" panose="020B0A04020102020204" pitchFamily="34" charset="0"/>
              </a:rPr>
              <a:t> пролистывал Оксфордский словарь и наткнулся на слово “Амазонка”. Ага, самая большая река в мире (магазин </a:t>
            </a:r>
            <a:r>
              <a:rPr lang="ru-RU" dirty="0" err="1" smtClean="0">
                <a:latin typeface="Arial Black" panose="020B0A04020102020204" pitchFamily="34" charset="0"/>
              </a:rPr>
              <a:t>Безоса</a:t>
            </a:r>
            <a:r>
              <a:rPr lang="ru-RU" dirty="0" smtClean="0">
                <a:latin typeface="Arial Black" panose="020B0A04020102020204" pitchFamily="34" charset="0"/>
              </a:rPr>
              <a:t> должен был стать самым большим в мире), начинается на «А» (</a:t>
            </a:r>
            <a:r>
              <a:rPr lang="ru-RU" dirty="0" err="1" smtClean="0">
                <a:latin typeface="Arial Black" panose="020B0A04020102020204" pitchFamily="34" charset="0"/>
              </a:rPr>
              <a:t>гугла</a:t>
            </a:r>
            <a:r>
              <a:rPr lang="ru-RU" dirty="0" smtClean="0">
                <a:latin typeface="Arial Black" panose="020B0A04020102020204" pitchFamily="34" charset="0"/>
              </a:rPr>
              <a:t> тогда ещё не было, и пользователи находили новые сайты через онлайн-каталоги) – все сложилось в одну картинку! Amazon.com был зарегистрирован в ноябре 1994-го и появился в сети в 1995.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620" y="170136"/>
            <a:ext cx="5046265" cy="378469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813988" y="3730109"/>
            <a:ext cx="4318002" cy="295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862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330112" cy="7243872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744515" y="301625"/>
            <a:ext cx="4841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Arial Black" panose="020B0A04020102020204" pitchFamily="34" charset="0"/>
              </a:rPr>
              <a:t>ПЕРВЫЕ ПРОДАЖИ</a:t>
            </a:r>
            <a:endParaRPr lang="ru-RU" sz="3200" dirty="0">
              <a:latin typeface="Arial Black" panose="020B0A040201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171" y="138040"/>
            <a:ext cx="1008344" cy="100834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597" y="89840"/>
            <a:ext cx="1008344" cy="10083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492" y="5426146"/>
            <a:ext cx="572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Первая книга на сайте – учебник по программированию – была продана 3 апреля 1995 года. </a:t>
            </a:r>
          </a:p>
        </p:txBody>
      </p:sp>
      <p:pic>
        <p:nvPicPr>
          <p:cNvPr id="6148" name="Picture 4" descr="https://i.insider.com/5ab12844cc50292b008b4e4f?width=1300&amp;format=jpeg&amp;auto=webp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72" y="1643361"/>
            <a:ext cx="4711541" cy="3533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5915112" y="1722374"/>
            <a:ext cx="6415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У самого </a:t>
            </a:r>
            <a:r>
              <a:rPr lang="ru-RU" sz="2400" dirty="0" err="1">
                <a:latin typeface="Arial Black" panose="020B0A04020102020204" pitchFamily="34" charset="0"/>
              </a:rPr>
              <a:t>Джеффа</a:t>
            </a:r>
            <a:r>
              <a:rPr lang="ru-RU" sz="2400" dirty="0">
                <a:latin typeface="Arial Black" panose="020B0A04020102020204" pitchFamily="34" charset="0"/>
              </a:rPr>
              <a:t> никаких книг не было: получив заявку, он направлял ее в </a:t>
            </a:r>
            <a:r>
              <a:rPr lang="ru-RU" sz="2400" dirty="0" err="1">
                <a:latin typeface="Arial Black" panose="020B0A04020102020204" pitchFamily="34" charset="0"/>
              </a:rPr>
              <a:t>оффлайн</a:t>
            </a:r>
            <a:r>
              <a:rPr lang="ru-RU" sz="2400" dirty="0">
                <a:latin typeface="Arial Black" panose="020B0A04020102020204" pitchFamily="34" charset="0"/>
              </a:rPr>
              <a:t>-магазин, с которыми сотрудничал, а потом принимал у них товар. На складе </a:t>
            </a:r>
            <a:r>
              <a:rPr lang="ru-RU" sz="2400" dirty="0" err="1">
                <a:latin typeface="Arial Black" panose="020B0A04020102020204" pitchFamily="34" charset="0"/>
              </a:rPr>
              <a:t>Amazon</a:t>
            </a:r>
            <a:r>
              <a:rPr lang="ru-RU" sz="2400" dirty="0">
                <a:latin typeface="Arial Black" panose="020B0A04020102020204" pitchFamily="34" charset="0"/>
              </a:rPr>
              <a:t> в Сиэтле хранилось всего две тысячи книг – только то, что нужно было отправить получателям в ближайшее время.</a:t>
            </a:r>
          </a:p>
        </p:txBody>
      </p:sp>
    </p:spTree>
    <p:extLst>
      <p:ext uri="{BB962C8B-B14F-4D97-AF65-F5344CB8AC3E}">
        <p14:creationId xmlns:p14="http://schemas.microsoft.com/office/powerpoint/2010/main" val="4215735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033" y="1086959"/>
            <a:ext cx="5644041" cy="5644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70258" y="68368"/>
            <a:ext cx="8789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 smtClean="0">
                <a:latin typeface="Arial Black" panose="020B0A04020102020204" pitchFamily="34" charset="0"/>
              </a:rPr>
              <a:t>ПРОДВИЖЕНИЕ</a:t>
            </a:r>
            <a:endParaRPr lang="ru-RU" sz="72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732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-39554"/>
            <a:ext cx="12192000" cy="6897554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42325" y="482615"/>
            <a:ext cx="63396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dirty="0">
                <a:latin typeface="Arial Black" panose="020B0A04020102020204" pitchFamily="34" charset="0"/>
              </a:rPr>
              <a:t>Стремительный рост </a:t>
            </a:r>
            <a:r>
              <a:rPr lang="ru-RU" sz="2200" dirty="0" err="1">
                <a:latin typeface="Arial Black" panose="020B0A04020102020204" pitchFamily="34" charset="0"/>
              </a:rPr>
              <a:t>Amazon</a:t>
            </a:r>
            <a:r>
              <a:rPr lang="ru-RU" sz="2200" dirty="0">
                <a:latin typeface="Arial Black" panose="020B0A04020102020204" pitchFamily="34" charset="0"/>
              </a:rPr>
              <a:t> начался, когда магазин показали на главной странице популярного поисковика </a:t>
            </a:r>
            <a:r>
              <a:rPr lang="ru-RU" sz="2200" dirty="0" err="1">
                <a:latin typeface="Arial Black" panose="020B0A04020102020204" pitchFamily="34" charset="0"/>
              </a:rPr>
              <a:t>Yahoo</a:t>
            </a:r>
            <a:r>
              <a:rPr lang="ru-RU" sz="2200" dirty="0">
                <a:latin typeface="Arial Black" panose="020B0A04020102020204" pitchFamily="34" charset="0"/>
              </a:rPr>
              <a:t>! За два месяца продажи выросли до $20 000 в </a:t>
            </a:r>
            <a:r>
              <a:rPr lang="ru-RU" sz="2200" dirty="0" smtClean="0">
                <a:latin typeface="Arial Black" panose="020B0A04020102020204" pitchFamily="34" charset="0"/>
              </a:rPr>
              <a:t>неделю</a:t>
            </a:r>
            <a:r>
              <a:rPr lang="ru-RU" sz="2200" dirty="0">
                <a:latin typeface="Arial Black" panose="020B0A04020102020204" pitchFamily="34" charset="0"/>
              </a:rPr>
              <a:t>, и </a:t>
            </a:r>
            <a:r>
              <a:rPr lang="ru-RU" sz="2200" dirty="0" err="1">
                <a:latin typeface="Arial Black" panose="020B0A04020102020204" pitchFamily="34" charset="0"/>
              </a:rPr>
              <a:t>Джеффу</a:t>
            </a:r>
            <a:r>
              <a:rPr lang="ru-RU" sz="2200" dirty="0">
                <a:latin typeface="Arial Black" panose="020B0A04020102020204" pitchFamily="34" charset="0"/>
              </a:rPr>
              <a:t> постоянно приходилось лично нанимать новых сотрудников, чтобы те принимали и </a:t>
            </a:r>
            <a:r>
              <a:rPr lang="ru-RU" sz="2200" dirty="0" smtClean="0">
                <a:latin typeface="Arial Black" panose="020B0A04020102020204" pitchFamily="34" charset="0"/>
              </a:rPr>
              <a:t>обрабатывали заказы.</a:t>
            </a:r>
            <a:endParaRPr lang="ru-RU" sz="2200" dirty="0">
              <a:latin typeface="Arial Black" panose="020B0A0402010202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42325" y="3621936"/>
            <a:ext cx="633963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dirty="0">
                <a:latin typeface="Arial Black" panose="020B0A04020102020204" pitchFamily="34" charset="0"/>
              </a:rPr>
              <a:t>Подтянулись первые инвесторы, которые дали $1 млн на улучшение серверов и апгрейд сайта. Это позволило привести </a:t>
            </a:r>
            <a:r>
              <a:rPr lang="ru-RU" sz="2200" dirty="0" err="1">
                <a:latin typeface="Arial Black" panose="020B0A04020102020204" pitchFamily="34" charset="0"/>
              </a:rPr>
              <a:t>Amazon</a:t>
            </a:r>
            <a:r>
              <a:rPr lang="ru-RU" sz="2200" dirty="0">
                <a:latin typeface="Arial Black" panose="020B0A04020102020204" pitchFamily="34" charset="0"/>
              </a:rPr>
              <a:t> в приличный вид, и на ресурсе даже появились картинки с товарами. Стало понятно, что проект состоялся.</a:t>
            </a:r>
          </a:p>
        </p:txBody>
      </p:sp>
      <p:pic>
        <p:nvPicPr>
          <p:cNvPr id="7172" name="Picture 4" descr="https://habrastorage.org/files/7da/53a/940/7da53a9406c44384b44a03bb3ec3298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996" y="1550466"/>
            <a:ext cx="5766015" cy="370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6678162" y="5472246"/>
            <a:ext cx="51056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Arial Black" panose="020B0A04020102020204" pitchFamily="34" charset="0"/>
              </a:rPr>
              <a:t>Первая версия сайта </a:t>
            </a:r>
            <a:r>
              <a:rPr lang="en-US" sz="2000" dirty="0">
                <a:latin typeface="Arial Black" panose="020B0A04020102020204" pitchFamily="34" charset="0"/>
              </a:rPr>
              <a:t>Amazon.com</a:t>
            </a:r>
            <a:endParaRPr lang="ru-RU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350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-39554"/>
            <a:ext cx="12192000" cy="6897554"/>
          </a:xfrm>
          <a:prstGeom prst="rect">
            <a:avLst/>
          </a:prstGeom>
          <a:solidFill>
            <a:srgbClr val="FEB8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220" name="Picture 4" descr="https://habrastorage.org/r/w1560/files/b3a/c11/ce3/b3ac11ce3e514101bc4068f0a37590d7.jpg"/>
          <p:cNvPicPr>
            <a:picLocks noChangeAspect="1" noChangeArrowheads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19" y="2864723"/>
            <a:ext cx="5848854" cy="368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37419" y="396922"/>
            <a:ext cx="642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 Black" panose="020B0A04020102020204" pitchFamily="34" charset="0"/>
              </a:rPr>
              <a:t>1)</a:t>
            </a:r>
            <a:r>
              <a:rPr lang="ru-RU" dirty="0" smtClean="0">
                <a:latin typeface="Arial Black" panose="020B0A04020102020204" pitchFamily="34" charset="0"/>
              </a:rPr>
              <a:t>У </a:t>
            </a:r>
            <a:r>
              <a:rPr lang="ru-RU" dirty="0" err="1">
                <a:latin typeface="Arial Black" panose="020B0A04020102020204" pitchFamily="34" charset="0"/>
              </a:rPr>
              <a:t>Amazon</a:t>
            </a:r>
            <a:r>
              <a:rPr lang="ru-RU" dirty="0">
                <a:latin typeface="Arial Black" panose="020B0A04020102020204" pitchFamily="34" charset="0"/>
              </a:rPr>
              <a:t> был интересный по тем временам бизнес-план: всю свою прибыль компания вкладывала в развитие. «Или мы первые, или мы проиграли», – эту концепцию потом использовал </a:t>
            </a:r>
            <a:r>
              <a:rPr lang="ru-RU" dirty="0" err="1">
                <a:latin typeface="Arial Black" panose="020B0A04020102020204" pitchFamily="34" charset="0"/>
              </a:rPr>
              <a:t>Google</a:t>
            </a:r>
            <a:r>
              <a:rPr lang="ru-RU" dirty="0">
                <a:latin typeface="Arial Black" panose="020B0A04020102020204" pitchFamily="34" charset="0"/>
              </a:rPr>
              <a:t>, а за ним и </a:t>
            </a:r>
            <a:r>
              <a:rPr lang="ru-RU" dirty="0" err="1">
                <a:latin typeface="Arial Black" panose="020B0A04020102020204" pitchFamily="34" charset="0"/>
              </a:rPr>
              <a:t>Facebook</a:t>
            </a:r>
            <a:r>
              <a:rPr lang="ru-RU" dirty="0">
                <a:latin typeface="Arial Black" panose="020B0A04020102020204" pitchFamily="34" charset="0"/>
              </a:rPr>
              <a:t>. Но в девяностые годы такой подход был в новинку, и инвесторы очень переживали, что компания не приносила денег целых пять лет.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63619" y="396922"/>
            <a:ext cx="489756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 Black" panose="020B0A04020102020204" pitchFamily="34" charset="0"/>
              </a:rPr>
              <a:t>2)</a:t>
            </a:r>
            <a:r>
              <a:rPr lang="ru-RU" sz="2000" dirty="0" smtClean="0">
                <a:latin typeface="Arial Black" panose="020B0A04020102020204" pitchFamily="34" charset="0"/>
              </a:rPr>
              <a:t>Зато </a:t>
            </a:r>
            <a:r>
              <a:rPr lang="ru-RU" sz="2000" dirty="0">
                <a:latin typeface="Arial Black" panose="020B0A04020102020204" pitchFamily="34" charset="0"/>
              </a:rPr>
              <a:t>когда в марте 2000-го рванул пузырь </a:t>
            </a:r>
            <a:r>
              <a:rPr lang="ru-RU" sz="2000" dirty="0" err="1">
                <a:latin typeface="Arial Black" panose="020B0A04020102020204" pitchFamily="34" charset="0"/>
              </a:rPr>
              <a:t>доткомов</a:t>
            </a:r>
            <a:r>
              <a:rPr lang="ru-RU" sz="2000" dirty="0">
                <a:latin typeface="Arial Black" panose="020B0A04020102020204" pitchFamily="34" charset="0"/>
              </a:rPr>
              <a:t>, утянув на дно сотни интернет-компаний, </a:t>
            </a:r>
            <a:r>
              <a:rPr lang="ru-RU" sz="2000" dirty="0" err="1">
                <a:latin typeface="Arial Black" panose="020B0A04020102020204" pitchFamily="34" charset="0"/>
              </a:rPr>
              <a:t>Amazon</a:t>
            </a:r>
            <a:r>
              <a:rPr lang="ru-RU" sz="2000" dirty="0">
                <a:latin typeface="Arial Black" panose="020B0A04020102020204" pitchFamily="34" charset="0"/>
              </a:rPr>
              <a:t> был одним из тех, кто выстоял. Стоимость акций компании упала со $107 до $7 (сейчас одна акция стоит больше 800 долларов), но у фирмы все еще оставалась подушка безопасности, которая даже позволяла тратить деньги на слияния и поглощения. Во время кризиса онлайн-магазину удалось купить конкурентов, погрязших в долги, и стать еще крупнее.</a:t>
            </a:r>
          </a:p>
        </p:txBody>
      </p:sp>
    </p:spTree>
    <p:extLst>
      <p:ext uri="{BB962C8B-B14F-4D97-AF65-F5344CB8AC3E}">
        <p14:creationId xmlns:p14="http://schemas.microsoft.com/office/powerpoint/2010/main" val="992950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831</Words>
  <Application>Microsoft Office PowerPoint</Application>
  <PresentationFormat>Широкоэкранный</PresentationFormat>
  <Paragraphs>36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Артём Жуков</dc:creator>
  <cp:lastModifiedBy>Артём Жуков</cp:lastModifiedBy>
  <cp:revision>23</cp:revision>
  <dcterms:created xsi:type="dcterms:W3CDTF">2023-11-09T19:27:13Z</dcterms:created>
  <dcterms:modified xsi:type="dcterms:W3CDTF">2023-11-09T22:33:50Z</dcterms:modified>
</cp:coreProperties>
</file>

<file path=docProps/thumbnail.jpeg>
</file>